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6302"/>
            <a:ext cx="7636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00" y="4802267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479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30906" y="5285661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Promote exclusive benefits for subscribers.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1895" y="4802267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94000" y="4795242"/>
            <a:ext cx="3817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194000" y="52856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Reward repeat buyers to foster loyalty.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00" y="6109216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6102191"/>
            <a:ext cx="3189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30906" y="6592610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Balance sales boosts with margin control.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1895" y="6109216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94000" y="6102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194000" y="659261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Focus efforts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2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3455789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075" y="4843701"/>
            <a:ext cx="4196953" cy="2763203"/>
          </a:xfrm>
          <a:prstGeom prst="roundRect">
            <a:avLst>
              <a:gd name="adj" fmla="val 5295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793075" y="4813221"/>
            <a:ext cx="4196953" cy="121920"/>
          </a:xfrm>
          <a:prstGeom prst="roundRect">
            <a:avLst>
              <a:gd name="adj" fmla="val 78068"/>
            </a:avLst>
          </a:prstGeom>
          <a:solidFill>
            <a:srgbClr val="E6DED2"/>
          </a:solidFill>
          <a:ln/>
        </p:spPr>
      </p:sp>
      <p:sp>
        <p:nvSpPr>
          <p:cNvPr id="6" name="Shape 3"/>
          <p:cNvSpPr/>
          <p:nvPr/>
        </p:nvSpPr>
        <p:spPr>
          <a:xfrm>
            <a:off x="2551628" y="450377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755583" y="4673679"/>
            <a:ext cx="27193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0131" y="541020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Goal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0131" y="5900142"/>
            <a:ext cx="3682841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Uncover insights into spending patterns, customer segments, product preferences, and subscription behavior.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604" y="4843701"/>
            <a:ext cx="4197072" cy="2763203"/>
          </a:xfrm>
          <a:prstGeom prst="roundRect">
            <a:avLst>
              <a:gd name="adj" fmla="val 5295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5216604" y="4813221"/>
            <a:ext cx="4197072" cy="121920"/>
          </a:xfrm>
          <a:prstGeom prst="roundRect">
            <a:avLst>
              <a:gd name="adj" fmla="val 78068"/>
            </a:avLst>
          </a:prstGeom>
          <a:solidFill>
            <a:srgbClr val="E6DED2"/>
          </a:solidFill>
          <a:ln/>
        </p:spPr>
      </p:sp>
      <p:sp>
        <p:nvSpPr>
          <p:cNvPr id="12" name="Shape 9"/>
          <p:cNvSpPr/>
          <p:nvPr/>
        </p:nvSpPr>
        <p:spPr>
          <a:xfrm>
            <a:off x="6975158" y="450377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179112" y="4673679"/>
            <a:ext cx="27193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3660" y="541020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3660" y="5900142"/>
            <a:ext cx="3682960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Transactional data from 3,900 purchases across various product categories.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252" y="4843701"/>
            <a:ext cx="4197072" cy="2763203"/>
          </a:xfrm>
          <a:prstGeom prst="roundRect">
            <a:avLst>
              <a:gd name="adj" fmla="val 5295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9640252" y="4813221"/>
            <a:ext cx="4197072" cy="121920"/>
          </a:xfrm>
          <a:prstGeom prst="roundRect">
            <a:avLst>
              <a:gd name="adj" fmla="val 78068"/>
            </a:avLst>
          </a:prstGeom>
          <a:solidFill>
            <a:srgbClr val="E6DED2"/>
          </a:solidFill>
          <a:ln/>
        </p:spPr>
      </p:sp>
      <p:sp>
        <p:nvSpPr>
          <p:cNvPr id="18" name="Shape 15"/>
          <p:cNvSpPr/>
          <p:nvPr/>
        </p:nvSpPr>
        <p:spPr>
          <a:xfrm>
            <a:off x="11398806" y="450377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1602760" y="4673679"/>
            <a:ext cx="27193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308" y="5410200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308" y="5900142"/>
            <a:ext cx="368296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Guide strategic business decisions for future growth.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94453" y="436483"/>
            <a:ext cx="396894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Summary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2294453" y="1329452"/>
            <a:ext cx="198441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Features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294453" y="1736169"/>
            <a:ext cx="4827151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 demographics (Age, Gender, Location, Subscription)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2294453" y="2299335"/>
            <a:ext cx="4827151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Purchase details (Item, Category, Amount, Season, Size, Color)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294453" y="2862501"/>
            <a:ext cx="4827151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Shopping behavior (Discount, Promo, Previous Purchases, Frequency, Review, Shipping)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516416" y="1329452"/>
            <a:ext cx="198441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Snapshot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16416" y="1736169"/>
            <a:ext cx="482715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Rows: 3,900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516416" y="2045494"/>
            <a:ext cx="482715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Columns: 18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516416" y="2354818"/>
            <a:ext cx="482715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Missing Data: 37 values in Review Rating</a:t>
            </a:r>
            <a:endParaRPr lang="en-US" sz="12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416" y="2787253"/>
            <a:ext cx="4827151" cy="48271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486" y="890468"/>
            <a:ext cx="7845028" cy="1159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Exploratory Data Analysis (Python)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9486" y="2328743"/>
            <a:ext cx="185499" cy="1113473"/>
          </a:xfrm>
          <a:prstGeom prst="roundRect">
            <a:avLst>
              <a:gd name="adj" fmla="val 4202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0485" y="2514243"/>
            <a:ext cx="3122057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Loading &amp; Exploration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20485" y="2915483"/>
            <a:ext cx="747402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Imported dataset with pandas, checked structure and summary statistics.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927854" y="3627715"/>
            <a:ext cx="185499" cy="1113473"/>
          </a:xfrm>
          <a:prstGeom prst="roundRect">
            <a:avLst>
              <a:gd name="adj" fmla="val 4202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298853" y="3813215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298853" y="4214455"/>
            <a:ext cx="719566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Handled missing values in 'Review Rating' by median imputation.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206222" y="4926687"/>
            <a:ext cx="185499" cy="1113473"/>
          </a:xfrm>
          <a:prstGeom prst="roundRect">
            <a:avLst>
              <a:gd name="adj" fmla="val 4202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577221" y="5112187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577221" y="5513427"/>
            <a:ext cx="6917293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Created 'age_group' and 'purchase_frequency_days' columns.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1484590" y="6225659"/>
            <a:ext cx="185499" cy="1113473"/>
          </a:xfrm>
          <a:prstGeom prst="roundRect">
            <a:avLst>
              <a:gd name="adj" fmla="val 4202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855589" y="6411158"/>
            <a:ext cx="235815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855589" y="6812399"/>
            <a:ext cx="6638925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Loaded cleaned data into PostgreSQL for SQL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8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Analysis (SQL)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37742"/>
            <a:ext cx="3664744" cy="2946678"/>
          </a:xfrm>
          <a:prstGeom prst="roundRect">
            <a:avLst>
              <a:gd name="adj" fmla="val 3233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514624" y="21721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1790" y="2359223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3079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569851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Male: $157,890, Female: $75,191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937742"/>
            <a:ext cx="3664863" cy="2946678"/>
          </a:xfrm>
          <a:prstGeom prst="roundRect">
            <a:avLst>
              <a:gd name="adj" fmla="val 3233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10406182" y="21721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3348" y="2359223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307943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9241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Gloves (3.86), Sandals (3.84), Boots (3.82)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111234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514624" y="53456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1790" y="5532715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6252924"/>
            <a:ext cx="36999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74334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Standard: $58.46, Express: $60.48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15051" y="435769"/>
            <a:ext cx="6242923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Subscription &amp; Discount Insights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2315051" y="1324928"/>
            <a:ext cx="3074670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Subscribers vs. Non-Subscribers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315051" y="1729978"/>
            <a:ext cx="4807268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Subscribers: 1053 customers, Avg Spend: $59.49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315051" y="2125147"/>
            <a:ext cx="4807268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Non-Subscribers: 2847 customers, Avg Spend: $59.87</a:t>
            </a:r>
            <a:endParaRPr lang="en-US" sz="1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5051" y="2555796"/>
            <a:ext cx="4807268" cy="48072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15701" y="1324928"/>
            <a:ext cx="2847737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Discount-Dependent Products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15701" y="1729978"/>
            <a:ext cx="4807268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Hat (50%), Sneakers (49.66%), Coat (49.07%)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5701" y="2125147"/>
            <a:ext cx="4807268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Identified products with highest percentage of discounted purchases.</a:t>
            </a:r>
            <a:endParaRPr lang="en-US" sz="1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701" y="2808684"/>
            <a:ext cx="4807268" cy="48072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2189"/>
            <a:ext cx="6577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71130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77278" y="28389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927860" y="2597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927860" y="3088362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958828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77278" y="44266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927860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927860" y="4676061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6527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1077278" y="60143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927860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927860" y="6263759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83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309" y="444222"/>
            <a:ext cx="4975622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 Products by Category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5309" y="1191339"/>
            <a:ext cx="8013383" cy="1606272"/>
          </a:xfrm>
          <a:prstGeom prst="roundRect">
            <a:avLst>
              <a:gd name="adj" fmla="val 4224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397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88169" y="1214199"/>
            <a:ext cx="646152" cy="1560552"/>
          </a:xfrm>
          <a:prstGeom prst="roundRect">
            <a:avLst>
              <a:gd name="adj" fmla="val 6255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3970" dir="2700000">
              <a:srgbClr val="ccc4b8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786289" y="1842968"/>
            <a:ext cx="24229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95770" y="1375648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Accessories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395770" y="1724978"/>
            <a:ext cx="69986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Jewelry (171 orders)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395770" y="2039898"/>
            <a:ext cx="69986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Sunglasses (161 orders)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395770" y="2354818"/>
            <a:ext cx="69986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Belt (161 orders)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65309" y="2959060"/>
            <a:ext cx="8013383" cy="1606272"/>
          </a:xfrm>
          <a:prstGeom prst="roundRect">
            <a:avLst>
              <a:gd name="adj" fmla="val 4224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3970" dir="2700000">
              <a:srgbClr val="e6ded2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588169" y="2981920"/>
            <a:ext cx="646152" cy="1560552"/>
          </a:xfrm>
          <a:prstGeom prst="roundRect">
            <a:avLst>
              <a:gd name="adj" fmla="val 6255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3970" dir="2700000">
              <a:srgbClr val="ccc4b8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786289" y="3610689"/>
            <a:ext cx="24229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395770" y="3143369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Clothing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395770" y="3492698"/>
            <a:ext cx="69986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Blouse (171 orders)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1395770" y="3807619"/>
            <a:ext cx="69986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Pants (171 orders)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1395770" y="4122539"/>
            <a:ext cx="69986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Shirt (169 orders)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565309" y="4726781"/>
            <a:ext cx="8013383" cy="1606272"/>
          </a:xfrm>
          <a:prstGeom prst="roundRect">
            <a:avLst>
              <a:gd name="adj" fmla="val 4224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3970" dir="2700000">
              <a:srgbClr val="e6ded2">
                <a:alpha val="100000"/>
              </a:srgbClr>
            </a:outerShdw>
          </a:effectLst>
        </p:spPr>
      </p:sp>
      <p:sp>
        <p:nvSpPr>
          <p:cNvPr id="19" name="Shape 16"/>
          <p:cNvSpPr/>
          <p:nvPr/>
        </p:nvSpPr>
        <p:spPr>
          <a:xfrm>
            <a:off x="588169" y="4749641"/>
            <a:ext cx="646152" cy="1560552"/>
          </a:xfrm>
          <a:prstGeom prst="roundRect">
            <a:avLst>
              <a:gd name="adj" fmla="val 6255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3970" dir="2700000">
              <a:srgbClr val="ccc4b8">
                <a:alpha val="100000"/>
              </a:srgbClr>
            </a:outerShdw>
          </a:effectLst>
        </p:spPr>
      </p:sp>
      <p:sp>
        <p:nvSpPr>
          <p:cNvPr id="20" name="Text 17"/>
          <p:cNvSpPr/>
          <p:nvPr/>
        </p:nvSpPr>
        <p:spPr>
          <a:xfrm>
            <a:off x="786289" y="5378410"/>
            <a:ext cx="24229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1395770" y="4911090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Footwear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395770" y="5260419"/>
            <a:ext cx="69986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Sandals (160 orders)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1395770" y="5575340"/>
            <a:ext cx="69986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Shoes (150 orders)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1395770" y="5890260"/>
            <a:ext cx="69986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Sneakers (145 orders)</a:t>
            </a:r>
            <a:endParaRPr lang="en-US" sz="1250" dirty="0"/>
          </a:p>
        </p:txBody>
      </p:sp>
      <p:sp>
        <p:nvSpPr>
          <p:cNvPr id="25" name="Shape 22"/>
          <p:cNvSpPr/>
          <p:nvPr/>
        </p:nvSpPr>
        <p:spPr>
          <a:xfrm>
            <a:off x="565309" y="6494502"/>
            <a:ext cx="8013383" cy="1291352"/>
          </a:xfrm>
          <a:prstGeom prst="roundRect">
            <a:avLst>
              <a:gd name="adj" fmla="val 5254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3970" dir="2700000">
              <a:srgbClr val="e6ded2">
                <a:alpha val="100000"/>
              </a:srgbClr>
            </a:outerShdw>
          </a:effectLst>
        </p:spPr>
      </p:sp>
      <p:sp>
        <p:nvSpPr>
          <p:cNvPr id="26" name="Shape 23"/>
          <p:cNvSpPr/>
          <p:nvPr/>
        </p:nvSpPr>
        <p:spPr>
          <a:xfrm>
            <a:off x="588169" y="6517362"/>
            <a:ext cx="646152" cy="1245632"/>
          </a:xfrm>
          <a:prstGeom prst="roundRect">
            <a:avLst>
              <a:gd name="adj" fmla="val 6255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3970" dir="2700000">
              <a:srgbClr val="ccc4b8">
                <a:alpha val="100000"/>
              </a:srgbClr>
            </a:outerShdw>
          </a:effectLst>
        </p:spPr>
      </p:sp>
      <p:sp>
        <p:nvSpPr>
          <p:cNvPr id="27" name="Text 24"/>
          <p:cNvSpPr/>
          <p:nvPr/>
        </p:nvSpPr>
        <p:spPr>
          <a:xfrm>
            <a:off x="786289" y="6988731"/>
            <a:ext cx="24229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8" name="Text 25"/>
          <p:cNvSpPr/>
          <p:nvPr/>
        </p:nvSpPr>
        <p:spPr>
          <a:xfrm>
            <a:off x="1395770" y="6678811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Outerwear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1395770" y="7028140"/>
            <a:ext cx="69986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Jacket (163 orders)</a:t>
            </a:r>
            <a:endParaRPr lang="en-US" sz="1250" dirty="0"/>
          </a:p>
        </p:txBody>
      </p:sp>
      <p:sp>
        <p:nvSpPr>
          <p:cNvPr id="30" name="Text 27"/>
          <p:cNvSpPr/>
          <p:nvPr/>
        </p:nvSpPr>
        <p:spPr>
          <a:xfrm>
            <a:off x="1395770" y="7343061"/>
            <a:ext cx="69986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Coat (161 orders)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37790" y="1900714"/>
            <a:ext cx="3898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937790" y="365843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Interactive dashboard for visual insights: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937790" y="463938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 Count: 3.9K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937790" y="508158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Avg Purchase: $59.76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937790" y="55237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Avg Review: 3.75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937790" y="596598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% Subscribers: 27% Yes, 73% No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2026-01-20T12:12:02Z</dcterms:created>
  <dcterms:modified xsi:type="dcterms:W3CDTF">2026-01-20T12:12:02Z</dcterms:modified>
</cp:coreProperties>
</file>